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0" r:id="rId1"/>
  </p:sldMasterIdLst>
  <p:notesMasterIdLst>
    <p:notesMasterId r:id="rId3"/>
  </p:notesMasterIdLst>
  <p:handoutMasterIdLst>
    <p:handoutMasterId r:id="rId4"/>
  </p:handoutMasterIdLst>
  <p:sldIdLst>
    <p:sldId id="282" r:id="rId2"/>
  </p:sldIdLst>
  <p:sldSz cx="9144000" cy="6858000" type="screen4x3"/>
  <p:notesSz cx="6735763" cy="9866313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Century Gothic" panose="020B0502020202020204" pitchFamily="34" charset="0"/>
      <p:regular r:id="rId9"/>
      <p:bold r:id="rId10"/>
      <p:italic r:id="rId11"/>
      <p:boldItalic r:id="rId12"/>
    </p:embeddedFont>
    <p:embeddedFont>
      <p:font typeface="Montserrat" panose="02000505000000020004" pitchFamily="2" charset="0"/>
      <p:regular r:id="rId13"/>
      <p:bold r:id="rId1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363B"/>
    <a:srgbClr val="F5F4EE"/>
    <a:srgbClr val="3D3E44"/>
    <a:srgbClr val="2D2D2D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67" d="100"/>
          <a:sy n="67" d="100"/>
        </p:scale>
        <p:origin x="12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presProps" Target="presProps.xml"/><Relationship Id="rId10" Type="http://schemas.openxmlformats.org/officeDocument/2006/relationships/font" Target="fonts/font6.fntdata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FBD992-336D-4681-AB4B-7DC5161F8B54}" type="datetimeFigureOut">
              <a:rPr lang="fr-FR" smtClean="0"/>
              <a:t>15/10/2018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/>
              <a:t>ADRESSE INTERNET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1D0DF7-329F-48C2-85AB-6BA0A21E7E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468535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D0D8BF-E393-4655-9747-501AB98FB82B}" type="datetimeFigureOut">
              <a:rPr lang="fr-FR" smtClean="0"/>
              <a:t>15/10/2018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1233488"/>
            <a:ext cx="443706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/>
              <a:t>ADRESSE INTERNET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B91E94-B0E7-4018-A911-6313A927FC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385829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A83DE-E935-4543-957F-BCE2E348F165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85800" y="1980947"/>
            <a:ext cx="7772400" cy="1793839"/>
          </a:xfrm>
        </p:spPr>
        <p:txBody>
          <a:bodyPr anchor="b">
            <a:normAutofit/>
          </a:bodyPr>
          <a:lstStyle>
            <a:lvl1pPr algn="ctr">
              <a:defRPr sz="50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143000" y="3860171"/>
            <a:ext cx="6858000" cy="1243998"/>
          </a:xfrm>
        </p:spPr>
        <p:txBody>
          <a:bodyPr>
            <a:normAutofit/>
          </a:bodyPr>
          <a:lstStyle>
            <a:lvl1pPr marL="0" indent="0" algn="ctr">
              <a:buNone/>
              <a:defRPr sz="2500" cap="all" baseline="0">
                <a:solidFill>
                  <a:srgbClr val="2D2D2D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Modifier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108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A83DE-E935-4543-957F-BCE2E348F165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8650" y="1287599"/>
            <a:ext cx="7886700" cy="99591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28650" y="2425292"/>
            <a:ext cx="7886700" cy="3596147"/>
          </a:xfrm>
        </p:spPr>
        <p:txBody>
          <a:bodyPr/>
          <a:lstStyle>
            <a:lvl1pPr>
              <a:defRPr>
                <a:solidFill>
                  <a:srgbClr val="2D2D2D"/>
                </a:solidFill>
              </a:defRPr>
            </a:lvl1pPr>
            <a:lvl2pPr>
              <a:defRPr>
                <a:solidFill>
                  <a:srgbClr val="2D2D2D"/>
                </a:solidFill>
              </a:defRPr>
            </a:lvl2pPr>
            <a:lvl3pPr>
              <a:defRPr>
                <a:solidFill>
                  <a:srgbClr val="2D2D2D"/>
                </a:solidFill>
              </a:defRPr>
            </a:lvl3pPr>
            <a:lvl4pPr>
              <a:defRPr>
                <a:solidFill>
                  <a:srgbClr val="2D2D2D"/>
                </a:solidFill>
              </a:defRPr>
            </a:lvl4pPr>
            <a:lvl5pPr>
              <a:defRPr>
                <a:solidFill>
                  <a:srgbClr val="2D2D2D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666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A83DE-E935-4543-957F-BCE2E348F165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3888" y="2227193"/>
            <a:ext cx="7886700" cy="194845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623888" y="4265531"/>
            <a:ext cx="7886700" cy="646104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706708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A83DE-E935-4543-957F-BCE2E348F165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8650" y="1339847"/>
            <a:ext cx="7886700" cy="99591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477540"/>
            <a:ext cx="3886200" cy="3596147"/>
          </a:xfrm>
        </p:spPr>
        <p:txBody>
          <a:bodyPr/>
          <a:lstStyle>
            <a:lvl1pPr>
              <a:defRPr>
                <a:solidFill>
                  <a:srgbClr val="2D2D2D"/>
                </a:solidFill>
              </a:defRPr>
            </a:lvl1pPr>
            <a:lvl2pPr>
              <a:defRPr>
                <a:solidFill>
                  <a:srgbClr val="2D2D2D"/>
                </a:solidFill>
              </a:defRPr>
            </a:lvl2pPr>
            <a:lvl3pPr>
              <a:defRPr>
                <a:solidFill>
                  <a:srgbClr val="2D2D2D"/>
                </a:solidFill>
              </a:defRPr>
            </a:lvl3pPr>
            <a:lvl4pPr>
              <a:defRPr>
                <a:solidFill>
                  <a:srgbClr val="2D2D2D"/>
                </a:solidFill>
              </a:defRPr>
            </a:lvl4pPr>
            <a:lvl5pPr>
              <a:defRPr>
                <a:solidFill>
                  <a:srgbClr val="2D2D2D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477540"/>
            <a:ext cx="3886200" cy="3596147"/>
          </a:xfrm>
        </p:spPr>
        <p:txBody>
          <a:bodyPr/>
          <a:lstStyle>
            <a:lvl1pPr>
              <a:defRPr>
                <a:solidFill>
                  <a:srgbClr val="2D2D2D"/>
                </a:solidFill>
              </a:defRPr>
            </a:lvl1pPr>
            <a:lvl2pPr>
              <a:defRPr>
                <a:solidFill>
                  <a:srgbClr val="2D2D2D"/>
                </a:solidFill>
              </a:defRPr>
            </a:lvl2pPr>
            <a:lvl3pPr>
              <a:defRPr>
                <a:solidFill>
                  <a:srgbClr val="2D2D2D"/>
                </a:solidFill>
              </a:defRPr>
            </a:lvl3pPr>
            <a:lvl4pPr>
              <a:defRPr>
                <a:solidFill>
                  <a:srgbClr val="2D2D2D"/>
                </a:solidFill>
              </a:defRPr>
            </a:lvl4pPr>
            <a:lvl5pPr>
              <a:defRPr>
                <a:solidFill>
                  <a:srgbClr val="2D2D2D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174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A83DE-E935-4543-957F-BCE2E348F165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9841" y="1261475"/>
            <a:ext cx="7886700" cy="99591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629842" y="2360437"/>
            <a:ext cx="3868340" cy="823912"/>
          </a:xfrm>
        </p:spPr>
        <p:txBody>
          <a:bodyPr anchor="b"/>
          <a:lstStyle>
            <a:lvl1pPr marL="0" indent="0">
              <a:buNone/>
              <a:defRPr sz="24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629842" y="3289802"/>
            <a:ext cx="3868340" cy="2768285"/>
          </a:xfr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2360437"/>
            <a:ext cx="3887391" cy="823912"/>
          </a:xfrm>
        </p:spPr>
        <p:txBody>
          <a:bodyPr anchor="b"/>
          <a:lstStyle>
            <a:lvl1pPr marL="0" indent="0">
              <a:buNone/>
              <a:defRPr sz="24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4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289802"/>
            <a:ext cx="3887391" cy="2768285"/>
          </a:xfr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975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A83DE-E935-4543-957F-BCE2E348F165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28650" y="2946580"/>
            <a:ext cx="7886700" cy="995915"/>
          </a:xfrm>
        </p:spPr>
        <p:txBody>
          <a:bodyPr/>
          <a:lstStyle>
            <a:lvl1pPr algn="ctr">
              <a:defRPr cap="all" baseline="0">
                <a:solidFill>
                  <a:srgbClr val="D0363B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565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A83DE-E935-4543-957F-BCE2E348F165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887391" y="1235623"/>
            <a:ext cx="4629150" cy="476399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29841" y="1264163"/>
            <a:ext cx="2949178" cy="803887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18803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403889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A83DE-E935-4543-957F-BCE2E348F165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9841" y="1264163"/>
            <a:ext cx="2949178" cy="803887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9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64163"/>
            <a:ext cx="4629150" cy="472751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18803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421292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A83DE-E935-4543-957F-BCE2E348F1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4268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20432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all" baseline="0">
                <a:solidFill>
                  <a:srgbClr val="2D2D2D"/>
                </a:solidFill>
                <a:latin typeface="Montserrat" panose="02000505000000020004" pitchFamily="2" charset="0"/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889025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all" baseline="0">
                <a:solidFill>
                  <a:srgbClr val="2D2D2D"/>
                </a:solidFill>
              </a:defRPr>
            </a:lvl1pPr>
          </a:lstStyle>
          <a:p>
            <a:fld id="{0EFA83DE-E935-4543-957F-BCE2E348F16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28650" y="1313723"/>
            <a:ext cx="7886700" cy="9959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628650" y="2451416"/>
            <a:ext cx="7886700" cy="35961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270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8" r:id="rId7"/>
    <p:sldLayoutId id="2147483679" r:id="rId8"/>
    <p:sldLayoutId id="2147483677" r:id="rId9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rgbClr val="D0363B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96155176-4753-488C-BDD3-09235F027E21}"/>
              </a:ext>
            </a:extLst>
          </p:cNvPr>
          <p:cNvSpPr txBox="1"/>
          <p:nvPr/>
        </p:nvSpPr>
        <p:spPr>
          <a:xfrm>
            <a:off x="3837518" y="4158298"/>
            <a:ext cx="4845068" cy="2015936"/>
          </a:xfrm>
          <a:prstGeom prst="rect">
            <a:avLst/>
          </a:prstGeom>
          <a:solidFill>
            <a:srgbClr val="F5F4EE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0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3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THÈMES</a:t>
            </a:r>
            <a:r>
              <a:rPr kumimoji="0" lang="fr-FR" sz="82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:</a:t>
            </a:r>
          </a:p>
          <a:p>
            <a:pPr marL="128588" marR="0" lvl="0" indent="-128588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L’arrêt et le stationnement</a:t>
            </a:r>
          </a:p>
          <a:p>
            <a:pPr marL="128588" marR="0" lvl="0" indent="-1285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Les croisements et les dépassements</a:t>
            </a:r>
          </a:p>
          <a:p>
            <a:pPr marL="128588" marR="0" lvl="0" indent="-1285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La connaissance de la réglementation générale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du permis de conduire</a:t>
            </a:r>
          </a:p>
          <a:p>
            <a:pPr marL="128588" marR="0" lvl="0" indent="-1285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L’</a:t>
            </a:r>
            <a:r>
              <a:rPr kumimoji="0" lang="fr-FR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éco-conduite</a:t>
            </a: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</a:p>
          <a:p>
            <a:pPr marL="128588" marR="0" lvl="0" indent="-1285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Les priorités</a:t>
            </a:r>
          </a:p>
          <a:p>
            <a:pPr marL="128588" lvl="0" indent="-128588">
              <a:buFont typeface="Wingdings" panose="05000000000000000000" pitchFamily="2" charset="2"/>
              <a:buChar char="q"/>
              <a:defRPr/>
            </a:pPr>
            <a:r>
              <a:rPr lang="fr-FR" sz="800" dirty="0">
                <a:solidFill>
                  <a:prstClr val="black"/>
                </a:solidFill>
                <a:latin typeface="Century Gothic" panose="020B0502020202020204" pitchFamily="34" charset="0"/>
              </a:rPr>
              <a:t>Alcool et stupéfiants</a:t>
            </a:r>
          </a:p>
          <a:p>
            <a:pPr marL="128588" lvl="0" indent="-128588">
              <a:buFont typeface="Wingdings" panose="05000000000000000000" pitchFamily="2" charset="2"/>
              <a:buChar char="q"/>
              <a:defRPr/>
            </a:pPr>
            <a:r>
              <a:rPr lang="fr-FR" sz="800" dirty="0">
                <a:solidFill>
                  <a:prstClr val="black"/>
                </a:solidFill>
                <a:latin typeface="Century Gothic" panose="020B0502020202020204" pitchFamily="34" charset="0"/>
              </a:rPr>
              <a:t>Défaut de port de la ceinture de sécurité</a:t>
            </a:r>
          </a:p>
          <a:p>
            <a:pPr marL="128588" lvl="0" indent="-128588">
              <a:buFont typeface="Wingdings" panose="05000000000000000000" pitchFamily="2" charset="2"/>
              <a:buChar char="q"/>
              <a:defRPr/>
            </a:pPr>
            <a:r>
              <a:rPr lang="fr-FR" sz="800" dirty="0">
                <a:solidFill>
                  <a:prstClr val="black"/>
                </a:solidFill>
                <a:latin typeface="Century Gothic" panose="020B0502020202020204" pitchFamily="34" charset="0"/>
              </a:rPr>
              <a:t>Les règles de circulation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04110319-86CB-4407-BE71-B2366D9550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5824" y="828159"/>
            <a:ext cx="4916913" cy="640216"/>
          </a:xfrm>
        </p:spPr>
        <p:txBody>
          <a:bodyPr>
            <a:noAutofit/>
          </a:bodyPr>
          <a:lstStyle/>
          <a:p>
            <a:pPr algn="r"/>
            <a:r>
              <a:rPr lang="fr-FR" sz="2400" u="sng" dirty="0">
                <a:latin typeface="Century Gothic" panose="020B0502020202020204" pitchFamily="34" charset="0"/>
              </a:rPr>
              <a:t>Parcours de formation PERSONNALISE</a:t>
            </a: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F796D9F-AF65-4BA8-B4A6-E90986DC7074}"/>
              </a:ext>
            </a:extLst>
          </p:cNvPr>
          <p:cNvGrpSpPr/>
          <p:nvPr/>
        </p:nvGrpSpPr>
        <p:grpSpPr>
          <a:xfrm>
            <a:off x="455537" y="1861795"/>
            <a:ext cx="8232926" cy="2360139"/>
            <a:chOff x="410479" y="2505124"/>
            <a:chExt cx="10977233" cy="3146851"/>
          </a:xfrm>
        </p:grpSpPr>
        <p:grpSp>
          <p:nvGrpSpPr>
            <p:cNvPr id="11" name="Groupe 10">
              <a:extLst>
                <a:ext uri="{FF2B5EF4-FFF2-40B4-BE49-F238E27FC236}">
                  <a16:creationId xmlns:a16="http://schemas.microsoft.com/office/drawing/2014/main" id="{34EDDB5F-DD4F-41DE-9753-804E31DE5BEF}"/>
                </a:ext>
              </a:extLst>
            </p:cNvPr>
            <p:cNvGrpSpPr/>
            <p:nvPr/>
          </p:nvGrpSpPr>
          <p:grpSpPr>
            <a:xfrm>
              <a:off x="410479" y="2505124"/>
              <a:ext cx="10977233" cy="3146851"/>
              <a:chOff x="339720" y="2620540"/>
              <a:chExt cx="10977233" cy="3146851"/>
            </a:xfrm>
          </p:grpSpPr>
          <p:grpSp>
            <p:nvGrpSpPr>
              <p:cNvPr id="13" name="Groupe 12">
                <a:extLst>
                  <a:ext uri="{FF2B5EF4-FFF2-40B4-BE49-F238E27FC236}">
                    <a16:creationId xmlns:a16="http://schemas.microsoft.com/office/drawing/2014/main" id="{6BA4BA3D-07AE-438E-AEC2-B6B6D33DF5DE}"/>
                  </a:ext>
                </a:extLst>
              </p:cNvPr>
              <p:cNvGrpSpPr/>
              <p:nvPr/>
            </p:nvGrpSpPr>
            <p:grpSpPr>
              <a:xfrm>
                <a:off x="339720" y="2620540"/>
                <a:ext cx="10977233" cy="3146851"/>
                <a:chOff x="343803" y="2215099"/>
                <a:chExt cx="10977233" cy="3146851"/>
              </a:xfrm>
            </p:grpSpPr>
            <p:pic>
              <p:nvPicPr>
                <p:cNvPr id="19" name="Image 18">
                  <a:extLst>
                    <a:ext uri="{FF2B5EF4-FFF2-40B4-BE49-F238E27FC236}">
                      <a16:creationId xmlns:a16="http://schemas.microsoft.com/office/drawing/2014/main" id="{4E15BAAA-1C5B-40D8-B847-AB4F23A7D37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5544" y="2819792"/>
                  <a:ext cx="729245" cy="726823"/>
                </a:xfrm>
                <a:prstGeom prst="rect">
                  <a:avLst/>
                </a:prstGeom>
              </p:spPr>
            </p:pic>
            <p:pic>
              <p:nvPicPr>
                <p:cNvPr id="20" name="Image 19">
                  <a:extLst>
                    <a:ext uri="{FF2B5EF4-FFF2-40B4-BE49-F238E27FC236}">
                      <a16:creationId xmlns:a16="http://schemas.microsoft.com/office/drawing/2014/main" id="{69D37350-5100-424B-BCAB-E7877751483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940020" y="2821016"/>
                  <a:ext cx="684640" cy="682363"/>
                </a:xfrm>
                <a:prstGeom prst="rect">
                  <a:avLst/>
                </a:prstGeom>
              </p:spPr>
            </p:pic>
            <p:pic>
              <p:nvPicPr>
                <p:cNvPr id="21" name="Image 20">
                  <a:extLst>
                    <a:ext uri="{FF2B5EF4-FFF2-40B4-BE49-F238E27FC236}">
                      <a16:creationId xmlns:a16="http://schemas.microsoft.com/office/drawing/2014/main" id="{FC2464DB-2B0A-498B-AADA-30A08686DA1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350298" y="2776556"/>
                  <a:ext cx="726823" cy="726823"/>
                </a:xfrm>
                <a:prstGeom prst="rect">
                  <a:avLst/>
                </a:prstGeom>
              </p:spPr>
            </p:pic>
            <p:sp>
              <p:nvSpPr>
                <p:cNvPr id="22" name="ZoneTexte 21">
                  <a:extLst>
                    <a:ext uri="{FF2B5EF4-FFF2-40B4-BE49-F238E27FC236}">
                      <a16:creationId xmlns:a16="http://schemas.microsoft.com/office/drawing/2014/main" id="{6A964811-ABD6-4117-B22D-1657473997D1}"/>
                    </a:ext>
                  </a:extLst>
                </p:cNvPr>
                <p:cNvSpPr txBox="1"/>
                <p:nvPr/>
              </p:nvSpPr>
              <p:spPr>
                <a:xfrm>
                  <a:off x="343803" y="3635955"/>
                  <a:ext cx="1192242" cy="8412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R="0" lvl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tabLst/>
                    <a:defRPr/>
                  </a:pPr>
                  <a:r>
                    <a:rPr kumimoji="0" lang="fr-FR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+mn-ea"/>
                      <a:cs typeface="+mn-cs"/>
                    </a:rPr>
                    <a:t>Evaluation de départ:</a:t>
                  </a:r>
                </a:p>
                <a:p>
                  <a:pPr marL="128588" marR="0" lvl="0" indent="-128588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q"/>
                    <a:tabLst/>
                    <a:defRPr/>
                  </a:pPr>
                  <a:r>
                    <a:rPr kumimoji="0" lang="fr-FR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+mn-ea"/>
                      <a:cs typeface="+mn-cs"/>
                    </a:rPr>
                    <a:t>Ordinateur</a:t>
                  </a:r>
                  <a:endParaRPr lang="fr-FR" sz="700" dirty="0">
                    <a:solidFill>
                      <a:prstClr val="black"/>
                    </a:solidFill>
                    <a:latin typeface="Century Gothic" panose="020B0502020202020204" pitchFamily="34" charset="0"/>
                  </a:endParaRPr>
                </a:p>
                <a:p>
                  <a:pPr marL="128588" marR="0" lvl="0" indent="-128588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q"/>
                    <a:tabLst/>
                    <a:defRPr/>
                  </a:pPr>
                  <a:r>
                    <a:rPr kumimoji="0" lang="fr-FR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+mn-ea"/>
                      <a:cs typeface="+mn-cs"/>
                    </a:rPr>
                    <a:t>Simulateur</a:t>
                  </a:r>
                </a:p>
                <a:p>
                  <a:pPr marL="128588" marR="0" lvl="0" indent="-128588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q"/>
                    <a:tabLst/>
                    <a:defRPr/>
                  </a:pPr>
                  <a:r>
                    <a:rPr lang="fr-FR" sz="700" dirty="0">
                      <a:solidFill>
                        <a:prstClr val="black"/>
                      </a:solidFill>
                      <a:latin typeface="Century Gothic" panose="020B0502020202020204" pitchFamily="34" charset="0"/>
                    </a:rPr>
                    <a:t>Sur route</a:t>
                  </a:r>
                  <a:endParaRPr kumimoji="0" lang="fr-FR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" name="ZoneTexte 22">
                  <a:extLst>
                    <a:ext uri="{FF2B5EF4-FFF2-40B4-BE49-F238E27FC236}">
                      <a16:creationId xmlns:a16="http://schemas.microsoft.com/office/drawing/2014/main" id="{7BCAF1D7-E8E4-44B1-8794-514292E32C94}"/>
                    </a:ext>
                  </a:extLst>
                </p:cNvPr>
                <p:cNvSpPr txBox="1"/>
                <p:nvPr/>
              </p:nvSpPr>
              <p:spPr>
                <a:xfrm>
                  <a:off x="1627656" y="3604540"/>
                  <a:ext cx="1192242" cy="26674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128588" marR="0" lvl="0" indent="-128588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q"/>
                    <a:tabLst/>
                    <a:defRPr/>
                  </a:pPr>
                  <a:r>
                    <a:rPr kumimoji="0" lang="fr-FR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+mn-ea"/>
                      <a:cs typeface="+mn-cs"/>
                    </a:rPr>
                    <a:t>Inscription</a:t>
                  </a:r>
                </a:p>
              </p:txBody>
            </p:sp>
            <p:sp>
              <p:nvSpPr>
                <p:cNvPr id="24" name="ZoneTexte 23">
                  <a:extLst>
                    <a:ext uri="{FF2B5EF4-FFF2-40B4-BE49-F238E27FC236}">
                      <a16:creationId xmlns:a16="http://schemas.microsoft.com/office/drawing/2014/main" id="{F1102CC3-43E5-4FEF-9FC7-4329C51C2EB4}"/>
                    </a:ext>
                  </a:extLst>
                </p:cNvPr>
                <p:cNvSpPr txBox="1"/>
                <p:nvPr/>
              </p:nvSpPr>
              <p:spPr>
                <a:xfrm>
                  <a:off x="2943415" y="3617884"/>
                  <a:ext cx="1878708" cy="17440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128588" marR="0" lvl="0" indent="-128588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q"/>
                    <a:tabLst/>
                    <a:defRPr/>
                  </a:pPr>
                  <a:r>
                    <a:rPr kumimoji="0" lang="fr-FR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+mn-ea"/>
                      <a:cs typeface="+mn-cs"/>
                    </a:rPr>
                    <a:t>Formation théorique </a:t>
                  </a:r>
                </a:p>
                <a:p>
                  <a:pPr marL="214313" marR="0" lvl="0" indent="-214313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Char char="-"/>
                    <a:tabLst/>
                    <a:defRPr/>
                  </a:pPr>
                  <a:r>
                    <a:rPr kumimoji="0" lang="fr-FR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+mn-ea"/>
                      <a:cs typeface="+mn-cs"/>
                    </a:rPr>
                    <a:t>Cours de code</a:t>
                  </a:r>
                </a:p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+mn-ea"/>
                      <a:cs typeface="+mn-cs"/>
                    </a:rPr>
                    <a:t>Heures min. à effectuer :  ………………….</a:t>
                  </a:r>
                </a:p>
                <a:p>
                  <a:pPr marL="214313" marR="0" lvl="0" indent="-214313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Char char="-"/>
                    <a:tabLst/>
                    <a:defRPr/>
                  </a:pPr>
                  <a:r>
                    <a:rPr kumimoji="0" lang="fr-FR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+mn-ea"/>
                      <a:cs typeface="+mn-cs"/>
                    </a:rPr>
                    <a:t>Tests</a:t>
                  </a:r>
                </a:p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+mn-ea"/>
                      <a:cs typeface="+mn-cs"/>
                    </a:rPr>
                    <a:t>Heures min. à effectuer :  ………………….</a:t>
                  </a:r>
                </a:p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+mn-cs"/>
                  </a:endParaRPr>
                </a:p>
                <a:p>
                  <a:pPr marL="128588" marR="0" lvl="0" indent="-128588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q"/>
                    <a:tabLst/>
                    <a:defRPr/>
                  </a:pPr>
                  <a:r>
                    <a:rPr kumimoji="0" lang="fr-FR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+mn-ea"/>
                      <a:cs typeface="+mn-cs"/>
                    </a:rPr>
                    <a:t>Alternance de théorie et de pratique</a:t>
                  </a:r>
                </a:p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" name="ZoneTexte 24">
                  <a:extLst>
                    <a:ext uri="{FF2B5EF4-FFF2-40B4-BE49-F238E27FC236}">
                      <a16:creationId xmlns:a16="http://schemas.microsoft.com/office/drawing/2014/main" id="{B8E5BDE8-BA24-4384-81DE-2AA40B8AB92A}"/>
                    </a:ext>
                  </a:extLst>
                </p:cNvPr>
                <p:cNvSpPr txBox="1"/>
                <p:nvPr/>
              </p:nvSpPr>
              <p:spPr>
                <a:xfrm>
                  <a:off x="4758292" y="3612272"/>
                  <a:ext cx="1192242" cy="41036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128588" marR="0" lvl="0" indent="-128588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q"/>
                    <a:tabLst/>
                    <a:defRPr/>
                  </a:pPr>
                  <a:r>
                    <a:rPr kumimoji="0" lang="fr-FR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+mn-ea"/>
                      <a:cs typeface="+mn-cs"/>
                    </a:rPr>
                    <a:t>Examen Théorique</a:t>
                  </a:r>
                </a:p>
              </p:txBody>
            </p:sp>
            <p:sp>
              <p:nvSpPr>
                <p:cNvPr id="26" name="ZoneTexte 25">
                  <a:extLst>
                    <a:ext uri="{FF2B5EF4-FFF2-40B4-BE49-F238E27FC236}">
                      <a16:creationId xmlns:a16="http://schemas.microsoft.com/office/drawing/2014/main" id="{87D8BE43-9FFA-4C70-A7F7-38E4B2D85B44}"/>
                    </a:ext>
                  </a:extLst>
                </p:cNvPr>
                <p:cNvSpPr txBox="1"/>
                <p:nvPr/>
              </p:nvSpPr>
              <p:spPr>
                <a:xfrm>
                  <a:off x="5950534" y="3734963"/>
                  <a:ext cx="1434972" cy="129779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R="0" lvl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tabLst/>
                    <a:defRPr/>
                  </a:pPr>
                  <a:r>
                    <a:rPr kumimoji="0" lang="fr-FR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+mn-ea"/>
                      <a:cs typeface="+mn-cs"/>
                    </a:rPr>
                    <a:t>Formation pratique</a:t>
                  </a:r>
                </a:p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+mn-ea"/>
                      <a:cs typeface="+mn-cs"/>
                    </a:rPr>
                    <a:t>Heures min. à effectuer :  ………………..</a:t>
                  </a:r>
                </a:p>
                <a:p>
                  <a:pPr>
                    <a:defRPr/>
                  </a:pPr>
                  <a:r>
                    <a:rPr lang="fr-FR" sz="700" dirty="0">
                      <a:solidFill>
                        <a:prstClr val="black"/>
                      </a:solidFill>
                      <a:latin typeface="Century Gothic" panose="020B0502020202020204" pitchFamily="34" charset="0"/>
                    </a:rPr>
                    <a:t>Leçons sur simulateur:</a:t>
                  </a:r>
                </a:p>
                <a:p>
                  <a:pPr>
                    <a:defRPr/>
                  </a:pPr>
                  <a:r>
                    <a:rPr lang="fr-FR" sz="700" dirty="0">
                      <a:solidFill>
                        <a:prstClr val="black"/>
                      </a:solidFill>
                      <a:latin typeface="Century Gothic" panose="020B0502020202020204" pitchFamily="34" charset="0"/>
                    </a:rPr>
                    <a:t>………………..</a:t>
                  </a:r>
                </a:p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825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7" name="ZoneTexte 26">
                  <a:extLst>
                    <a:ext uri="{FF2B5EF4-FFF2-40B4-BE49-F238E27FC236}">
                      <a16:creationId xmlns:a16="http://schemas.microsoft.com/office/drawing/2014/main" id="{5ADC0158-4BAB-476D-89B1-04934727E79D}"/>
                    </a:ext>
                  </a:extLst>
                </p:cNvPr>
                <p:cNvSpPr txBox="1"/>
                <p:nvPr/>
              </p:nvSpPr>
              <p:spPr>
                <a:xfrm>
                  <a:off x="8846535" y="3721384"/>
                  <a:ext cx="1192242" cy="41036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128588" marR="0" lvl="0" indent="-128588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q"/>
                    <a:tabLst/>
                    <a:defRPr/>
                  </a:pPr>
                  <a:r>
                    <a:rPr kumimoji="0" lang="fr-FR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+mn-ea"/>
                      <a:cs typeface="+mn-cs"/>
                    </a:rPr>
                    <a:t>Examen Blanc</a:t>
                  </a:r>
                </a:p>
              </p:txBody>
            </p:sp>
            <p:sp>
              <p:nvSpPr>
                <p:cNvPr id="28" name="ZoneTexte 27">
                  <a:extLst>
                    <a:ext uri="{FF2B5EF4-FFF2-40B4-BE49-F238E27FC236}">
                      <a16:creationId xmlns:a16="http://schemas.microsoft.com/office/drawing/2014/main" id="{4CC92D47-43D0-4F77-873B-EBB10D165BA7}"/>
                    </a:ext>
                  </a:extLst>
                </p:cNvPr>
                <p:cNvSpPr txBox="1"/>
                <p:nvPr/>
              </p:nvSpPr>
              <p:spPr>
                <a:xfrm>
                  <a:off x="10128794" y="3620716"/>
                  <a:ext cx="1192242" cy="41036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128588" marR="0" lvl="0" indent="-128588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q"/>
                    <a:tabLst/>
                    <a:defRPr/>
                  </a:pPr>
                  <a:r>
                    <a:rPr kumimoji="0" lang="fr-FR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+mn-ea"/>
                      <a:cs typeface="+mn-cs"/>
                    </a:rPr>
                    <a:t>Examen pratique</a:t>
                  </a:r>
                </a:p>
              </p:txBody>
            </p:sp>
            <p:sp>
              <p:nvSpPr>
                <p:cNvPr id="29" name="ZoneTexte 28">
                  <a:extLst>
                    <a:ext uri="{FF2B5EF4-FFF2-40B4-BE49-F238E27FC236}">
                      <a16:creationId xmlns:a16="http://schemas.microsoft.com/office/drawing/2014/main" id="{C52EF285-F565-4092-827B-0329D8145DE9}"/>
                    </a:ext>
                  </a:extLst>
                </p:cNvPr>
                <p:cNvSpPr txBox="1"/>
                <p:nvPr/>
              </p:nvSpPr>
              <p:spPr>
                <a:xfrm>
                  <a:off x="7420129" y="3813771"/>
                  <a:ext cx="1557268" cy="8412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128588" marR="0" lvl="0" indent="-128588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q"/>
                    <a:tabLst/>
                    <a:defRPr/>
                  </a:pPr>
                  <a:r>
                    <a:rPr kumimoji="0" lang="fr-FR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+mn-ea"/>
                      <a:cs typeface="+mn-cs"/>
                    </a:rPr>
                    <a:t>Conduite accompagnée</a:t>
                  </a:r>
                </a:p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+mn-cs"/>
                  </a:endParaRPr>
                </a:p>
                <a:p>
                  <a:pPr marL="128588" marR="0" lvl="0" indent="-128588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q"/>
                    <a:tabLst/>
                    <a:defRPr/>
                  </a:pPr>
                  <a:r>
                    <a:rPr kumimoji="0" lang="fr-FR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+mn-ea"/>
                      <a:cs typeface="+mn-cs"/>
                    </a:rPr>
                    <a:t>Conduite supervisée</a:t>
                  </a:r>
                </a:p>
              </p:txBody>
            </p:sp>
            <p:sp>
              <p:nvSpPr>
                <p:cNvPr id="30" name="Flèche : droite 29">
                  <a:extLst>
                    <a:ext uri="{FF2B5EF4-FFF2-40B4-BE49-F238E27FC236}">
                      <a16:creationId xmlns:a16="http://schemas.microsoft.com/office/drawing/2014/main" id="{ACC8EB7D-DEF5-41D1-8328-7DC5C10E4187}"/>
                    </a:ext>
                  </a:extLst>
                </p:cNvPr>
                <p:cNvSpPr/>
                <p:nvPr/>
              </p:nvSpPr>
              <p:spPr>
                <a:xfrm>
                  <a:off x="715992" y="2221125"/>
                  <a:ext cx="740963" cy="487764"/>
                </a:xfrm>
                <a:prstGeom prst="rightArrow">
                  <a:avLst/>
                </a:prstGeom>
                <a:solidFill>
                  <a:srgbClr val="F5F4EE"/>
                </a:solidFill>
                <a:ln>
                  <a:solidFill>
                    <a:srgbClr val="2D2D2D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sz="105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+mn-ea"/>
                      <a:cs typeface="+mn-cs"/>
                    </a:rPr>
                    <a:t>1</a:t>
                  </a:r>
                </a:p>
              </p:txBody>
            </p:sp>
            <p:sp>
              <p:nvSpPr>
                <p:cNvPr id="31" name="Flèche : droite 30">
                  <a:extLst>
                    <a:ext uri="{FF2B5EF4-FFF2-40B4-BE49-F238E27FC236}">
                      <a16:creationId xmlns:a16="http://schemas.microsoft.com/office/drawing/2014/main" id="{07EECA1D-4102-4C69-92E1-AA24868DF4C8}"/>
                    </a:ext>
                  </a:extLst>
                </p:cNvPr>
                <p:cNvSpPr/>
                <p:nvPr/>
              </p:nvSpPr>
              <p:spPr>
                <a:xfrm>
                  <a:off x="2054453" y="2238519"/>
                  <a:ext cx="740963" cy="487764"/>
                </a:xfrm>
                <a:prstGeom prst="rightArrow">
                  <a:avLst/>
                </a:prstGeom>
                <a:solidFill>
                  <a:srgbClr val="F5F4EE"/>
                </a:solidFill>
                <a:ln>
                  <a:solidFill>
                    <a:srgbClr val="2D2D2D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sz="105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+mn-ea"/>
                      <a:cs typeface="+mn-cs"/>
                    </a:rPr>
                    <a:t>2</a:t>
                  </a:r>
                </a:p>
              </p:txBody>
            </p:sp>
            <p:sp>
              <p:nvSpPr>
                <p:cNvPr id="32" name="Flèche : droite 31">
                  <a:extLst>
                    <a:ext uri="{FF2B5EF4-FFF2-40B4-BE49-F238E27FC236}">
                      <a16:creationId xmlns:a16="http://schemas.microsoft.com/office/drawing/2014/main" id="{68529A52-B6A7-4298-82B4-B29F7677C5B5}"/>
                    </a:ext>
                  </a:extLst>
                </p:cNvPr>
                <p:cNvSpPr/>
                <p:nvPr/>
              </p:nvSpPr>
              <p:spPr>
                <a:xfrm>
                  <a:off x="3444959" y="2223205"/>
                  <a:ext cx="740963" cy="487764"/>
                </a:xfrm>
                <a:prstGeom prst="rightArrow">
                  <a:avLst/>
                </a:prstGeom>
                <a:solidFill>
                  <a:srgbClr val="F5F4EE"/>
                </a:solidFill>
                <a:ln>
                  <a:solidFill>
                    <a:srgbClr val="2D2D2D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sz="105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+mn-ea"/>
                      <a:cs typeface="+mn-cs"/>
                    </a:rPr>
                    <a:t>3</a:t>
                  </a:r>
                </a:p>
              </p:txBody>
            </p:sp>
            <p:sp>
              <p:nvSpPr>
                <p:cNvPr id="33" name="Flèche : droite 32">
                  <a:extLst>
                    <a:ext uri="{FF2B5EF4-FFF2-40B4-BE49-F238E27FC236}">
                      <a16:creationId xmlns:a16="http://schemas.microsoft.com/office/drawing/2014/main" id="{F7917D2A-2B9E-4409-A914-55CBEB505AAF}"/>
                    </a:ext>
                  </a:extLst>
                </p:cNvPr>
                <p:cNvSpPr/>
                <p:nvPr/>
              </p:nvSpPr>
              <p:spPr>
                <a:xfrm>
                  <a:off x="4835465" y="2233092"/>
                  <a:ext cx="740963" cy="487764"/>
                </a:xfrm>
                <a:prstGeom prst="rightArrow">
                  <a:avLst/>
                </a:prstGeom>
                <a:solidFill>
                  <a:srgbClr val="F5F4EE"/>
                </a:solidFill>
                <a:ln>
                  <a:solidFill>
                    <a:srgbClr val="2D2D2D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sz="105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+mn-ea"/>
                      <a:cs typeface="+mn-cs"/>
                    </a:rPr>
                    <a:t>4</a:t>
                  </a:r>
                </a:p>
              </p:txBody>
            </p:sp>
            <p:sp>
              <p:nvSpPr>
                <p:cNvPr id="34" name="Flèche : droite 33">
                  <a:extLst>
                    <a:ext uri="{FF2B5EF4-FFF2-40B4-BE49-F238E27FC236}">
                      <a16:creationId xmlns:a16="http://schemas.microsoft.com/office/drawing/2014/main" id="{0A794996-012B-4AC2-AE2A-C942410DE2BE}"/>
                    </a:ext>
                  </a:extLst>
                </p:cNvPr>
                <p:cNvSpPr/>
                <p:nvPr/>
              </p:nvSpPr>
              <p:spPr>
                <a:xfrm>
                  <a:off x="6225971" y="2221125"/>
                  <a:ext cx="740963" cy="487764"/>
                </a:xfrm>
                <a:prstGeom prst="rightArrow">
                  <a:avLst/>
                </a:prstGeom>
                <a:solidFill>
                  <a:srgbClr val="F5F4EE"/>
                </a:solidFill>
                <a:ln>
                  <a:solidFill>
                    <a:srgbClr val="2D2D2D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sz="105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+mn-ea"/>
                      <a:cs typeface="+mn-cs"/>
                    </a:rPr>
                    <a:t>5</a:t>
                  </a:r>
                </a:p>
              </p:txBody>
            </p:sp>
            <p:sp>
              <p:nvSpPr>
                <p:cNvPr id="35" name="Flèche : droite 34">
                  <a:extLst>
                    <a:ext uri="{FF2B5EF4-FFF2-40B4-BE49-F238E27FC236}">
                      <a16:creationId xmlns:a16="http://schemas.microsoft.com/office/drawing/2014/main" id="{2EF656DE-DE95-43B9-AEA6-F1C73F642D44}"/>
                    </a:ext>
                  </a:extLst>
                </p:cNvPr>
                <p:cNvSpPr/>
                <p:nvPr/>
              </p:nvSpPr>
              <p:spPr>
                <a:xfrm>
                  <a:off x="7616477" y="2242926"/>
                  <a:ext cx="740963" cy="487764"/>
                </a:xfrm>
                <a:prstGeom prst="rightArrow">
                  <a:avLst/>
                </a:prstGeom>
                <a:solidFill>
                  <a:srgbClr val="F5F4EE"/>
                </a:solidFill>
                <a:ln>
                  <a:solidFill>
                    <a:srgbClr val="2D2D2D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sz="105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+mn-ea"/>
                      <a:cs typeface="+mn-cs"/>
                    </a:rPr>
                    <a:t>6</a:t>
                  </a:r>
                </a:p>
              </p:txBody>
            </p:sp>
            <p:sp>
              <p:nvSpPr>
                <p:cNvPr id="36" name="Flèche : droite 35">
                  <a:extLst>
                    <a:ext uri="{FF2B5EF4-FFF2-40B4-BE49-F238E27FC236}">
                      <a16:creationId xmlns:a16="http://schemas.microsoft.com/office/drawing/2014/main" id="{18AF46C3-0C46-42FC-A710-B418A7A3987C}"/>
                    </a:ext>
                  </a:extLst>
                </p:cNvPr>
                <p:cNvSpPr/>
                <p:nvPr/>
              </p:nvSpPr>
              <p:spPr>
                <a:xfrm>
                  <a:off x="9006983" y="2244585"/>
                  <a:ext cx="740963" cy="487764"/>
                </a:xfrm>
                <a:prstGeom prst="rightArrow">
                  <a:avLst/>
                </a:prstGeom>
                <a:solidFill>
                  <a:srgbClr val="F5F4EE"/>
                </a:solidFill>
                <a:ln>
                  <a:solidFill>
                    <a:srgbClr val="2D2D2D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sz="105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+mn-ea"/>
                      <a:cs typeface="+mn-cs"/>
                    </a:rPr>
                    <a:t>7</a:t>
                  </a:r>
                </a:p>
              </p:txBody>
            </p:sp>
            <p:sp>
              <p:nvSpPr>
                <p:cNvPr id="37" name="Flèche : droite 36">
                  <a:extLst>
                    <a:ext uri="{FF2B5EF4-FFF2-40B4-BE49-F238E27FC236}">
                      <a16:creationId xmlns:a16="http://schemas.microsoft.com/office/drawing/2014/main" id="{1B97A611-1492-417B-9E7B-4A00833CA86A}"/>
                    </a:ext>
                  </a:extLst>
                </p:cNvPr>
                <p:cNvSpPr/>
                <p:nvPr/>
              </p:nvSpPr>
              <p:spPr>
                <a:xfrm>
                  <a:off x="10397489" y="2215099"/>
                  <a:ext cx="740963" cy="487764"/>
                </a:xfrm>
                <a:prstGeom prst="rightArrow">
                  <a:avLst/>
                </a:prstGeom>
                <a:solidFill>
                  <a:srgbClr val="F5F4EE"/>
                </a:solidFill>
                <a:ln>
                  <a:solidFill>
                    <a:srgbClr val="2D2D2D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sz="105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+mn-ea"/>
                      <a:cs typeface="+mn-cs"/>
                    </a:rPr>
                    <a:t>8</a:t>
                  </a:r>
                </a:p>
              </p:txBody>
            </p:sp>
            <p:pic>
              <p:nvPicPr>
                <p:cNvPr id="38" name="Image 37">
                  <a:extLst>
                    <a:ext uri="{FF2B5EF4-FFF2-40B4-BE49-F238E27FC236}">
                      <a16:creationId xmlns:a16="http://schemas.microsoft.com/office/drawing/2014/main" id="{958E01DA-54ED-4CA4-9337-B4806F4BC8A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62269" y="2771942"/>
                  <a:ext cx="650160" cy="648000"/>
                </a:xfrm>
                <a:prstGeom prst="rect">
                  <a:avLst/>
                </a:prstGeom>
              </p:spPr>
            </p:pic>
            <p:pic>
              <p:nvPicPr>
                <p:cNvPr id="39" name="Image 38">
                  <a:extLst>
                    <a:ext uri="{FF2B5EF4-FFF2-40B4-BE49-F238E27FC236}">
                      <a16:creationId xmlns:a16="http://schemas.microsoft.com/office/drawing/2014/main" id="{60F2999E-36F1-4A48-A9F9-B7CADF4DB43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080368" y="2733480"/>
                  <a:ext cx="650160" cy="648000"/>
                </a:xfrm>
                <a:prstGeom prst="rect">
                  <a:avLst/>
                </a:prstGeom>
              </p:spPr>
            </p:pic>
          </p:grpSp>
          <p:grpSp>
            <p:nvGrpSpPr>
              <p:cNvPr id="14" name="Groupe 13">
                <a:extLst>
                  <a:ext uri="{FF2B5EF4-FFF2-40B4-BE49-F238E27FC236}">
                    <a16:creationId xmlns:a16="http://schemas.microsoft.com/office/drawing/2014/main" id="{73263462-CAB0-46A8-84F5-9ACA067D87C3}"/>
                  </a:ext>
                </a:extLst>
              </p:cNvPr>
              <p:cNvGrpSpPr/>
              <p:nvPr/>
            </p:nvGrpSpPr>
            <p:grpSpPr>
              <a:xfrm>
                <a:off x="4824820" y="3202506"/>
                <a:ext cx="6255916" cy="958062"/>
                <a:chOff x="4824820" y="3202506"/>
                <a:chExt cx="6255916" cy="958062"/>
              </a:xfrm>
            </p:grpSpPr>
            <p:pic>
              <p:nvPicPr>
                <p:cNvPr id="15" name="Image 14">
                  <a:extLst>
                    <a:ext uri="{FF2B5EF4-FFF2-40B4-BE49-F238E27FC236}">
                      <a16:creationId xmlns:a16="http://schemas.microsoft.com/office/drawing/2014/main" id="{2B7FE3D4-C384-41CB-8D22-8B8D1EC5EA4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846923" y="3512568"/>
                  <a:ext cx="650160" cy="648000"/>
                </a:xfrm>
                <a:prstGeom prst="rect">
                  <a:avLst/>
                </a:prstGeom>
              </p:spPr>
            </p:pic>
            <p:pic>
              <p:nvPicPr>
                <p:cNvPr id="16" name="Image 15">
                  <a:extLst>
                    <a:ext uri="{FF2B5EF4-FFF2-40B4-BE49-F238E27FC236}">
                      <a16:creationId xmlns:a16="http://schemas.microsoft.com/office/drawing/2014/main" id="{DA825AA7-E3F7-45B1-A000-4E1D7200372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304451" y="3202506"/>
                  <a:ext cx="776285" cy="773706"/>
                </a:xfrm>
                <a:prstGeom prst="rect">
                  <a:avLst/>
                </a:prstGeom>
              </p:spPr>
            </p:pic>
            <p:pic>
              <p:nvPicPr>
                <p:cNvPr id="17" name="Image 16">
                  <a:extLst>
                    <a:ext uri="{FF2B5EF4-FFF2-40B4-BE49-F238E27FC236}">
                      <a16:creationId xmlns:a16="http://schemas.microsoft.com/office/drawing/2014/main" id="{AF5966A7-1E60-49AC-A3B8-2545D59CE71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62584" y="3224880"/>
                  <a:ext cx="773707" cy="773706"/>
                </a:xfrm>
                <a:prstGeom prst="rect">
                  <a:avLst/>
                </a:prstGeom>
              </p:spPr>
            </p:pic>
            <p:pic>
              <p:nvPicPr>
                <p:cNvPr id="18" name="Image 17">
                  <a:extLst>
                    <a:ext uri="{FF2B5EF4-FFF2-40B4-BE49-F238E27FC236}">
                      <a16:creationId xmlns:a16="http://schemas.microsoft.com/office/drawing/2014/main" id="{552CD8D3-AE6C-445A-ACD6-8DF97948151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824820" y="3225233"/>
                  <a:ext cx="726821" cy="726822"/>
                </a:xfrm>
                <a:prstGeom prst="rect">
                  <a:avLst/>
                </a:prstGeom>
              </p:spPr>
            </p:pic>
          </p:grpSp>
        </p:grpSp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6BCF29EB-B561-46CF-8124-5545C1CE7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4121" y="3356276"/>
              <a:ext cx="650160" cy="648000"/>
            </a:xfrm>
            <a:prstGeom prst="rect">
              <a:avLst/>
            </a:prstGeom>
          </p:spPr>
        </p:pic>
      </p:grpSp>
      <p:sp>
        <p:nvSpPr>
          <p:cNvPr id="40" name="ZoneTexte 39">
            <a:extLst>
              <a:ext uri="{FF2B5EF4-FFF2-40B4-BE49-F238E27FC236}">
                <a16:creationId xmlns:a16="http://schemas.microsoft.com/office/drawing/2014/main" id="{6F518F5B-4697-4577-9206-D36D1643AC60}"/>
              </a:ext>
            </a:extLst>
          </p:cNvPr>
          <p:cNvSpPr txBox="1"/>
          <p:nvPr/>
        </p:nvSpPr>
        <p:spPr>
          <a:xfrm>
            <a:off x="5347904" y="744106"/>
            <a:ext cx="3423456" cy="738664"/>
          </a:xfrm>
          <a:prstGeom prst="rect">
            <a:avLst/>
          </a:prstGeom>
          <a:solidFill>
            <a:srgbClr val="F5F4EE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RENSEIGNEMENTS PERSONNELS DE L’ÉLÈVE</a:t>
            </a:r>
            <a:br>
              <a:rPr kumimoji="0" lang="fr-FR" sz="825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endParaRPr kumimoji="0" lang="fr-FR" sz="825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2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Nom : ……………………..…………………………..……………………..</a:t>
            </a:r>
            <a:br>
              <a:rPr kumimoji="0" lang="fr-FR" sz="82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fr-FR" sz="82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Prénom : ……………………...………………………….………………….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2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Type de permis …………………………….............................................</a:t>
            </a:r>
          </a:p>
        </p:txBody>
      </p:sp>
      <p:sp>
        <p:nvSpPr>
          <p:cNvPr id="46" name="Organigramme : Procédé 45">
            <a:extLst>
              <a:ext uri="{FF2B5EF4-FFF2-40B4-BE49-F238E27FC236}">
                <a16:creationId xmlns:a16="http://schemas.microsoft.com/office/drawing/2014/main" id="{A612B278-3999-41F8-905A-5E1098D67A02}"/>
              </a:ext>
            </a:extLst>
          </p:cNvPr>
          <p:cNvSpPr/>
          <p:nvPr/>
        </p:nvSpPr>
        <p:spPr>
          <a:xfrm>
            <a:off x="6573561" y="3855982"/>
            <a:ext cx="2109025" cy="307777"/>
          </a:xfrm>
          <a:prstGeom prst="flowChartProcess">
            <a:avLst/>
          </a:prstGeom>
          <a:solidFill>
            <a:srgbClr val="D0363B"/>
          </a:solidFill>
          <a:ln>
            <a:solidFill>
              <a:srgbClr val="2D2D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COURS OBLIGATOIRES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6B38EAD1-3F17-4519-88C6-35B7BBAA8F83}"/>
              </a:ext>
            </a:extLst>
          </p:cNvPr>
          <p:cNvSpPr txBox="1"/>
          <p:nvPr/>
        </p:nvSpPr>
        <p:spPr>
          <a:xfrm>
            <a:off x="6503865" y="4854653"/>
            <a:ext cx="21090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8588" marR="0" lvl="0" indent="-1285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La signalisation</a:t>
            </a:r>
          </a:p>
          <a:p>
            <a:pPr marL="128588" marR="0" lvl="0" indent="-1285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Les comportements dans les tunnels</a:t>
            </a:r>
          </a:p>
          <a:p>
            <a:pPr marL="128588" marR="0" lvl="0" indent="-1285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La visibilité</a:t>
            </a:r>
          </a:p>
          <a:p>
            <a:pPr marL="128588" marR="0" lvl="0" indent="-1285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La prise de conscience des risques</a:t>
            </a:r>
          </a:p>
          <a:p>
            <a:pPr marL="128588" marR="0" lvl="0" indent="-1285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 respect des autres usagers – Le partage de l’espace public</a:t>
            </a:r>
          </a:p>
          <a:p>
            <a:pPr marL="128588" lvl="0" indent="-128588">
              <a:buFont typeface="Wingdings" panose="05000000000000000000" pitchFamily="2" charset="2"/>
              <a:buChar char="q"/>
              <a:defRPr/>
            </a:pPr>
            <a:r>
              <a:rPr lang="fr-FR" sz="800" dirty="0">
                <a:solidFill>
                  <a:prstClr val="black"/>
                </a:solidFill>
                <a:latin typeface="Century Gothic" panose="020B0502020202020204" pitchFamily="34" charset="0"/>
              </a:rPr>
              <a:t>Vitesse</a:t>
            </a:r>
          </a:p>
          <a:p>
            <a:pPr marL="128588" lvl="0" indent="-128588">
              <a:buFont typeface="Wingdings" panose="05000000000000000000" pitchFamily="2" charset="2"/>
              <a:buChar char="q"/>
              <a:defRPr/>
            </a:pP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Distracteurs</a:t>
            </a:r>
          </a:p>
          <a:p>
            <a:pPr marL="128588" lvl="0" indent="-128588">
              <a:buFont typeface="Wingdings" panose="05000000000000000000" pitchFamily="2" charset="2"/>
              <a:buChar char="q"/>
              <a:defRPr/>
            </a:pPr>
            <a:r>
              <a:rPr lang="fr-FR" sz="800" b="1" dirty="0">
                <a:solidFill>
                  <a:prstClr val="black"/>
                </a:solidFill>
                <a:latin typeface="Century Gothic" panose="020B0502020202020204" pitchFamily="34" charset="0"/>
              </a:rPr>
              <a:t>Spécificité du groupe lourd</a:t>
            </a:r>
          </a:p>
          <a:p>
            <a:pPr marL="128588" lvl="0" indent="-128588">
              <a:buFont typeface="Wingdings" panose="05000000000000000000" pitchFamily="2" charset="2"/>
              <a:buChar char="q"/>
              <a:defRPr/>
            </a:pPr>
            <a:r>
              <a: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Spécificité du 2 roues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4DDA9C4-17EF-4CA3-8EF4-C68040F58908}"/>
              </a:ext>
            </a:extLst>
          </p:cNvPr>
          <p:cNvSpPr/>
          <p:nvPr/>
        </p:nvSpPr>
        <p:spPr>
          <a:xfrm>
            <a:off x="410480" y="4154892"/>
            <a:ext cx="3293165" cy="2015936"/>
          </a:xfrm>
          <a:prstGeom prst="rect">
            <a:avLst/>
          </a:prstGeom>
          <a:solidFill>
            <a:srgbClr val="F5F4EE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srgbClr val="3D3E4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61F316C-4D02-4A20-A73F-A2514242D266}"/>
              </a:ext>
            </a:extLst>
          </p:cNvPr>
          <p:cNvSpPr txBox="1"/>
          <p:nvPr/>
        </p:nvSpPr>
        <p:spPr>
          <a:xfrm>
            <a:off x="2233581" y="4633497"/>
            <a:ext cx="14932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3D3E4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Pendant la phase pratique, vous serez amené(e) à </a:t>
            </a:r>
            <a:r>
              <a: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3D3E4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circuler</a:t>
            </a: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3D3E4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srgbClr val="3D3E4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3D3E4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- en ville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3D3E4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- en rase campagne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3D3E4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- sur autoroute</a:t>
            </a:r>
          </a:p>
          <a:p>
            <a:pPr marL="88900" lvl="0" indent="-88900" defTabSz="444500">
              <a:buFontTx/>
              <a:buChar char="-"/>
              <a:defRPr/>
            </a:pPr>
            <a:r>
              <a:rPr lang="fr-FR" sz="800" b="1" dirty="0">
                <a:solidFill>
                  <a:srgbClr val="3D3E44"/>
                </a:solidFill>
                <a:latin typeface="Century Gothic" panose="020B0502020202020204" pitchFamily="34" charset="0"/>
              </a:rPr>
              <a:t>par temps dégradé le cas échéant  (pluie, brouillard, neige...) </a:t>
            </a:r>
          </a:p>
          <a:p>
            <a:pPr marL="88900" lvl="0" indent="-88900">
              <a:buFontTx/>
              <a:buChar char="-"/>
              <a:defRPr/>
            </a:pPr>
            <a:r>
              <a: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3D3E4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de nuit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A5AEEBE-6EEC-4B86-86DB-D320377ADB71}"/>
              </a:ext>
            </a:extLst>
          </p:cNvPr>
          <p:cNvSpPr/>
          <p:nvPr/>
        </p:nvSpPr>
        <p:spPr>
          <a:xfrm>
            <a:off x="417504" y="4162413"/>
            <a:ext cx="3279600" cy="284701"/>
          </a:xfrm>
          <a:prstGeom prst="rect">
            <a:avLst/>
          </a:prstGeom>
          <a:solidFill>
            <a:srgbClr val="D03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EEC1784-A297-4135-A7D5-96106FA6DFB4}"/>
              </a:ext>
            </a:extLst>
          </p:cNvPr>
          <p:cNvSpPr txBox="1"/>
          <p:nvPr/>
        </p:nvSpPr>
        <p:spPr>
          <a:xfrm>
            <a:off x="532317" y="4204103"/>
            <a:ext cx="16355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PARCOURS THÉORIQUE</a:t>
            </a: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36A00415-93C6-43EB-8CBE-BB5D4D980955}"/>
              </a:ext>
            </a:extLst>
          </p:cNvPr>
          <p:cNvSpPr txBox="1"/>
          <p:nvPr/>
        </p:nvSpPr>
        <p:spPr>
          <a:xfrm>
            <a:off x="2226809" y="4206262"/>
            <a:ext cx="15426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PARCOURS PRATIQUE</a:t>
            </a: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cxnSp>
        <p:nvCxnSpPr>
          <p:cNvPr id="43" name="Connecteur droit 42">
            <a:extLst>
              <a:ext uri="{FF2B5EF4-FFF2-40B4-BE49-F238E27FC236}">
                <a16:creationId xmlns:a16="http://schemas.microsoft.com/office/drawing/2014/main" id="{D6C24F35-D91B-4820-A9B8-10FEAB1A088A}"/>
              </a:ext>
            </a:extLst>
          </p:cNvPr>
          <p:cNvCxnSpPr>
            <a:cxnSpLocks/>
          </p:cNvCxnSpPr>
          <p:nvPr/>
        </p:nvCxnSpPr>
        <p:spPr>
          <a:xfrm>
            <a:off x="2103414" y="4169852"/>
            <a:ext cx="3899" cy="200160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ZoneTexte 43">
            <a:extLst>
              <a:ext uri="{FF2B5EF4-FFF2-40B4-BE49-F238E27FC236}">
                <a16:creationId xmlns:a16="http://schemas.microsoft.com/office/drawing/2014/main" id="{8AD98B9A-B059-4DE3-A9D8-4EED987DD9FD}"/>
              </a:ext>
            </a:extLst>
          </p:cNvPr>
          <p:cNvSpPr txBox="1"/>
          <p:nvPr/>
        </p:nvSpPr>
        <p:spPr>
          <a:xfrm>
            <a:off x="6465765" y="6518517"/>
            <a:ext cx="24917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latin typeface="Century Gothic" panose="020B0502020202020204" pitchFamily="34" charset="0"/>
              </a:rPr>
              <a:t>CRITÈRE 3.1 et 2.2  DU LABEL DE L’ETAT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E99FE8AE-0383-42D7-8320-08ABEAAF16CA}"/>
              </a:ext>
            </a:extLst>
          </p:cNvPr>
          <p:cNvSpPr txBox="1"/>
          <p:nvPr/>
        </p:nvSpPr>
        <p:spPr>
          <a:xfrm>
            <a:off x="489105" y="4642368"/>
            <a:ext cx="15679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>
                <a:solidFill>
                  <a:srgbClr val="3D3E44"/>
                </a:solidFill>
                <a:latin typeface="Century Gothic" panose="020B0502020202020204" pitchFamily="34" charset="0"/>
              </a:rPr>
              <a:t>La formation théorique portant sur des </a:t>
            </a:r>
            <a:r>
              <a:rPr lang="fr-FR" sz="800" b="1" dirty="0">
                <a:solidFill>
                  <a:srgbClr val="3D3E44"/>
                </a:solidFill>
                <a:latin typeface="Century Gothic" panose="020B0502020202020204" pitchFamily="34" charset="0"/>
              </a:rPr>
              <a:t>questions « d’entraînement au code » </a:t>
            </a:r>
            <a:r>
              <a:rPr lang="fr-FR" sz="800" dirty="0">
                <a:solidFill>
                  <a:srgbClr val="3D3E44"/>
                </a:solidFill>
                <a:latin typeface="Century Gothic" panose="020B0502020202020204" pitchFamily="34" charset="0"/>
              </a:rPr>
              <a:t>peut être suivie à votre rythme, soit : </a:t>
            </a:r>
            <a:br>
              <a:rPr lang="fr-FR" sz="800" dirty="0">
                <a:solidFill>
                  <a:srgbClr val="3D3E44"/>
                </a:solidFill>
                <a:latin typeface="Century Gothic" panose="020B0502020202020204" pitchFamily="34" charset="0"/>
              </a:rPr>
            </a:br>
            <a:br>
              <a:rPr lang="fr-FR" sz="800" dirty="0">
                <a:solidFill>
                  <a:srgbClr val="3D3E44"/>
                </a:solidFill>
                <a:latin typeface="Century Gothic" panose="020B0502020202020204" pitchFamily="34" charset="0"/>
              </a:rPr>
            </a:br>
            <a:r>
              <a:rPr lang="fr-FR" sz="800" dirty="0">
                <a:solidFill>
                  <a:srgbClr val="3D3E44"/>
                </a:solidFill>
                <a:latin typeface="Century Gothic" panose="020B0502020202020204" pitchFamily="34" charset="0"/>
              </a:rPr>
              <a:t>- dans </a:t>
            </a:r>
            <a:r>
              <a:rPr lang="fr-FR" sz="800" b="1" dirty="0">
                <a:solidFill>
                  <a:srgbClr val="3D3E44"/>
                </a:solidFill>
                <a:latin typeface="Century Gothic" panose="020B0502020202020204" pitchFamily="34" charset="0"/>
              </a:rPr>
              <a:t>l'école de conduite</a:t>
            </a:r>
            <a:r>
              <a:rPr lang="fr-FR" sz="800" dirty="0">
                <a:solidFill>
                  <a:srgbClr val="3D3E44"/>
                </a:solidFill>
                <a:latin typeface="Century Gothic" panose="020B0502020202020204" pitchFamily="34" charset="0"/>
              </a:rPr>
              <a:t> avec un </a:t>
            </a:r>
            <a:r>
              <a:rPr lang="fr-FR" sz="800" b="1" dirty="0">
                <a:solidFill>
                  <a:srgbClr val="3D3E44"/>
                </a:solidFill>
                <a:latin typeface="Century Gothic" panose="020B0502020202020204" pitchFamily="34" charset="0"/>
              </a:rPr>
              <a:t>support média </a:t>
            </a:r>
            <a:r>
              <a:rPr lang="fr-FR" sz="800" dirty="0">
                <a:solidFill>
                  <a:srgbClr val="3D3E44"/>
                </a:solidFill>
                <a:latin typeface="Century Gothic" panose="020B0502020202020204" pitchFamily="34" charset="0"/>
              </a:rPr>
              <a:t>ou avec un</a:t>
            </a:r>
            <a:r>
              <a:rPr lang="fr-FR" sz="800" b="1" dirty="0">
                <a:solidFill>
                  <a:srgbClr val="3D3E44"/>
                </a:solidFill>
                <a:latin typeface="Century Gothic" panose="020B0502020202020204" pitchFamily="34" charset="0"/>
              </a:rPr>
              <a:t> enseignant</a:t>
            </a:r>
            <a:br>
              <a:rPr lang="fr-FR" sz="800" dirty="0">
                <a:solidFill>
                  <a:srgbClr val="3D3E44"/>
                </a:solidFill>
                <a:latin typeface="Century Gothic" panose="020B0502020202020204" pitchFamily="34" charset="0"/>
              </a:rPr>
            </a:br>
            <a:r>
              <a:rPr lang="fr-FR" sz="800" dirty="0">
                <a:solidFill>
                  <a:srgbClr val="3D3E44"/>
                </a:solidFill>
                <a:latin typeface="Century Gothic" panose="020B0502020202020204" pitchFamily="34" charset="0"/>
              </a:rPr>
              <a:t>- via </a:t>
            </a:r>
            <a:r>
              <a:rPr lang="fr-FR" sz="800" b="1" dirty="0">
                <a:solidFill>
                  <a:srgbClr val="3D3E44"/>
                </a:solidFill>
                <a:latin typeface="Century Gothic" panose="020B0502020202020204" pitchFamily="34" charset="0"/>
              </a:rPr>
              <a:t>Internet</a:t>
            </a:r>
            <a:r>
              <a:rPr lang="fr-FR" sz="800" dirty="0">
                <a:solidFill>
                  <a:srgbClr val="3D3E44"/>
                </a:solidFill>
                <a:latin typeface="Century Gothic" panose="020B0502020202020204" pitchFamily="34" charset="0"/>
              </a:rPr>
              <a:t> (</a:t>
            </a:r>
            <a:r>
              <a:rPr lang="fr-FR" sz="800" b="1" dirty="0">
                <a:solidFill>
                  <a:srgbClr val="3D3E44"/>
                </a:solidFill>
                <a:latin typeface="Century Gothic" panose="020B0502020202020204" pitchFamily="34" charset="0"/>
              </a:rPr>
              <a:t>code en ligne CER</a:t>
            </a:r>
            <a:r>
              <a:rPr lang="fr-FR" sz="800" dirty="0">
                <a:solidFill>
                  <a:srgbClr val="3D3E44"/>
                </a:solidFill>
                <a:latin typeface="Century Gothic" panose="020B0502020202020204" pitchFamily="34" charset="0"/>
              </a:rPr>
              <a:t>)</a:t>
            </a:r>
            <a:endParaRPr lang="fr-FR" dirty="0">
              <a:latin typeface="Century Gothic" panose="020B0502020202020204" pitchFamily="34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B03240B-5566-4638-9AFA-5CF8E234A65E}"/>
              </a:ext>
            </a:extLst>
          </p:cNvPr>
          <p:cNvSpPr txBox="1"/>
          <p:nvPr/>
        </p:nvSpPr>
        <p:spPr>
          <a:xfrm>
            <a:off x="3861662" y="4178827"/>
            <a:ext cx="482092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dirty="0">
                <a:solidFill>
                  <a:prstClr val="black"/>
                </a:solidFill>
                <a:latin typeface="Century Gothic" panose="020B0502020202020204" pitchFamily="34" charset="0"/>
              </a:rPr>
              <a:t>Votre présence est fortement recommandée pour les cours collectifs sélectionnés. </a:t>
            </a:r>
            <a:br>
              <a:rPr lang="fr-FR" sz="900" b="1" dirty="0">
                <a:solidFill>
                  <a:prstClr val="black"/>
                </a:solidFill>
                <a:latin typeface="Century Gothic" panose="020B0502020202020204" pitchFamily="34" charset="0"/>
              </a:rPr>
            </a:br>
            <a:r>
              <a:rPr lang="fr-FR" sz="900" b="1" dirty="0">
                <a:solidFill>
                  <a:prstClr val="black"/>
                </a:solidFill>
                <a:latin typeface="Century Gothic" panose="020B0502020202020204" pitchFamily="34" charset="0"/>
              </a:rPr>
              <a:t>Ces cours sont dispensés en présentiel par des enseignants de la conduite et de la sécurité routière titulaire d’une autorisation d’enseigner en cours de validité. </a:t>
            </a:r>
          </a:p>
        </p:txBody>
      </p:sp>
    </p:spTree>
    <p:extLst>
      <p:ext uri="{BB962C8B-B14F-4D97-AF65-F5344CB8AC3E}">
        <p14:creationId xmlns:p14="http://schemas.microsoft.com/office/powerpoint/2010/main" val="2277821120"/>
      </p:ext>
    </p:extLst>
  </p:cSld>
  <p:clrMapOvr>
    <a:masterClrMapping/>
  </p:clrMapOvr>
</p:sld>
</file>

<file path=ppt/theme/theme1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nalisé 1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1500</TotalTime>
  <Words>222</Words>
  <Application>Microsoft Office PowerPoint</Application>
  <PresentationFormat>Affichage à l'écran (4:3)</PresentationFormat>
  <Paragraphs>69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7" baseType="lpstr">
      <vt:lpstr>Century Gothic</vt:lpstr>
      <vt:lpstr>Calibri</vt:lpstr>
      <vt:lpstr>Wingdings</vt:lpstr>
      <vt:lpstr>Montserrat</vt:lpstr>
      <vt:lpstr>Arial</vt:lpstr>
      <vt:lpstr>Conception personnalisée</vt:lpstr>
      <vt:lpstr>Parcours de formation PERSONNALISE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Elisabeth</dc:creator>
  <cp:lastModifiedBy>Alexis LEGALLEU</cp:lastModifiedBy>
  <cp:revision>158</cp:revision>
  <cp:lastPrinted>2018-06-11T14:13:36Z</cp:lastPrinted>
  <dcterms:created xsi:type="dcterms:W3CDTF">2016-11-16T10:38:42Z</dcterms:created>
  <dcterms:modified xsi:type="dcterms:W3CDTF">2018-10-15T10:28:06Z</dcterms:modified>
</cp:coreProperties>
</file>